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70" r:id="rId3"/>
    <p:sldId id="257" r:id="rId4"/>
    <p:sldId id="265" r:id="rId5"/>
    <p:sldId id="268" r:id="rId6"/>
    <p:sldId id="269" r:id="rId7"/>
    <p:sldId id="264" r:id="rId8"/>
    <p:sldId id="262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0" autoAdjust="0"/>
    <p:restoredTop sz="82383" autoAdjust="0"/>
  </p:normalViewPr>
  <p:slideViewPr>
    <p:cSldViewPr>
      <p:cViewPr>
        <p:scale>
          <a:sx n="90" d="100"/>
          <a:sy n="90" d="100"/>
        </p:scale>
        <p:origin x="-6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D4704DA4-802E-4BFF-A649-2D885939E92F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F06F65C8-44C1-4430-B1B9-0C14825F7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08A9D3-5E88-421F-B9BB-5FD965ECF9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B3E443-1C21-4B4D-B237-C9F5E9AC5A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626214-502B-42C3-A4AA-A615BB96EE9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7567C0-0899-4B4C-96E7-5FA956FDA44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B37423-9FFA-47EB-90DA-4AF74C2BE3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290ACE-EBA5-409D-A8B1-95CCE41F53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E50828-9E37-4EBD-8AED-5781A0460A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40F1C39-EE1B-4EF0-BF48-F5457CD2E6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E1356-22DC-4AF6-BF98-DC39DA85407E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8DD2C-5D0A-4055-8F3A-E36E8E477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F0133-9FCF-4998-8739-236A90830062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C4D8E-494A-46AF-84A8-1E3A010DB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29A1E-E9DE-47B1-8A45-8A4E27AD130C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F1A17-0A66-406B-9658-FEA23174A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EEED5-0D88-4F82-983F-4562E3D2F909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4D3B0-F83B-4264-A1CF-4D2226D6B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6E848-CD2F-4EE7-A42F-607245C2C6B2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491A8-1696-4FDB-ABDF-E9982DDFC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2315-DD62-4491-8B5A-930A838898E1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552AA-26D8-4736-9EA6-63E0DE04A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7C5A3-678B-49C9-B84A-7B16CD0FA998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FCF86-0D80-4624-AC9B-50E48328C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7CACF-74C2-4F64-AFE1-44DFBE0242FD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2E220-018D-401B-B1FF-AF34D2A70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EACC5-9550-4924-ADB0-76D5AE4E6CAC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92FDF-674B-4681-8D03-5BCCAF4CB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CAC51-D763-4EA1-9B21-25F2380E9491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77C82-13AE-4A36-9CB0-067A0F88B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CBE8A-05CE-4591-A851-C287B922A0CE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5D99C-BFBC-42D7-A04F-6822068D1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36DC58-1DF0-4332-8D0D-36609A7F2181}" type="datetimeFigureOut">
              <a:rPr lang="en-US"/>
              <a:pPr>
                <a:defRPr/>
              </a:pPr>
              <a:t>6/19/2010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69C82F-CF0B-4242-B077-62812EB8E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19" r:id="rId4"/>
    <p:sldLayoutId id="2147483723" r:id="rId5"/>
    <p:sldLayoutId id="2147483718" r:id="rId6"/>
    <p:sldLayoutId id="2147483724" r:id="rId7"/>
    <p:sldLayoutId id="2147483725" r:id="rId8"/>
    <p:sldLayoutId id="2147483726" r:id="rId9"/>
    <p:sldLayoutId id="2147483717" r:id="rId10"/>
    <p:sldLayoutId id="214748372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ergeych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rgeychernyshev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ourceforge.net/apps/mediawiki/pagetest/index.php?title=Main_Page" TargetMode="External"/><Relationship Id="rId3" Type="http://schemas.openxmlformats.org/officeDocument/2006/relationships/hyperlink" Target="http://developer.yahoo.com/yslow/" TargetMode="External"/><Relationship Id="rId7" Type="http://schemas.openxmlformats.org/officeDocument/2006/relationships/hyperlink" Target="http://www.webpagetest.org/" TargetMode="External"/><Relationship Id="rId12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tfirebug.com/releases/extensions.html" TargetMode="External"/><Relationship Id="rId11" Type="http://schemas.openxmlformats.org/officeDocument/2006/relationships/hyperlink" Target="http://www.microsoft.com/downloads/details.aspx?FamilyID=119f3477-dced-41e3-a0e7-d8b5cae893a3&amp;displaylang=en" TargetMode="External"/><Relationship Id="rId5" Type="http://schemas.openxmlformats.org/officeDocument/2006/relationships/hyperlink" Target="http://ajax.dynatrace.com/" TargetMode="External"/><Relationship Id="rId10" Type="http://schemas.openxmlformats.org/officeDocument/2006/relationships/hyperlink" Target="http://msfast.myspace.com/" TargetMode="External"/><Relationship Id="rId4" Type="http://schemas.openxmlformats.org/officeDocument/2006/relationships/hyperlink" Target="http://code.google.com/speed/page-speed/" TargetMode="External"/><Relationship Id="rId9" Type="http://schemas.openxmlformats.org/officeDocument/2006/relationships/hyperlink" Target="http://www.httpwatch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owslow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twitter.com/showslow" TargetMode="External"/><Relationship Id="rId3" Type="http://schemas.openxmlformats.org/officeDocument/2006/relationships/hyperlink" Target="http://www.showslow.org/" TargetMode="External"/><Relationship Id="rId7" Type="http://schemas.openxmlformats.org/officeDocument/2006/relationships/hyperlink" Target="mailto:sergey.chernyshev@gmail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ergeychernyshev.com/blog/category/showslow/" TargetMode="External"/><Relationship Id="rId5" Type="http://schemas.openxmlformats.org/officeDocument/2006/relationships/hyperlink" Target="http://groups.google.com/group/showslow" TargetMode="External"/><Relationship Id="rId10" Type="http://schemas.openxmlformats.org/officeDocument/2006/relationships/image" Target="../media/image3.emf"/><Relationship Id="rId4" Type="http://schemas.openxmlformats.org/officeDocument/2006/relationships/hyperlink" Target="http://www.showslow.com/" TargetMode="External"/><Relationship Id="rId9" Type="http://schemas.openxmlformats.org/officeDocument/2006/relationships/hyperlink" Target="http://twitter.com/sergeych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876800"/>
            <a:ext cx="8458200" cy="12223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Keeping Track of Your Performance Using Show Slow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4267200" cy="1219200"/>
          </a:xfrm>
        </p:spPr>
        <p:txBody>
          <a:bodyPr anchor="t"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 smtClean="0"/>
              <a:t>Velocity 2010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 smtClean="0"/>
              <a:t>June 23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, 2010</a:t>
            </a:r>
          </a:p>
        </p:txBody>
      </p:sp>
      <p:pic>
        <p:nvPicPr>
          <p:cNvPr id="14339" name="Picture 7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-1828800"/>
            <a:ext cx="6780213" cy="67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Subtitle 2"/>
          <p:cNvSpPr txBox="1">
            <a:spLocks/>
          </p:cNvSpPr>
          <p:nvPr/>
        </p:nvSpPr>
        <p:spPr bwMode="auto">
          <a:xfrm>
            <a:off x="381000" y="4343400"/>
            <a:ext cx="411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latin typeface="Franklin Gothic Book"/>
              </a:rPr>
              <a:t>Sergey Chernyshev, truTV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About Sergey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smtClean="0"/>
              <a:t>Web Technologist at truTV</a:t>
            </a:r>
          </a:p>
          <a:p>
            <a:r>
              <a:rPr lang="en-US" sz="3600" smtClean="0"/>
              <a:t>Organize NY Web Performance Meetup</a:t>
            </a:r>
            <a:br>
              <a:rPr lang="en-US" sz="3600" smtClean="0"/>
            </a:br>
            <a:r>
              <a:rPr lang="en-US" sz="3600" smtClean="0"/>
              <a:t>Come to </a:t>
            </a:r>
            <a:r>
              <a:rPr lang="en-US" sz="3600" b="1" smtClean="0"/>
              <a:t>BoF at 7:30 (Napa 1)</a:t>
            </a:r>
          </a:p>
          <a:p>
            <a:r>
              <a:rPr lang="en-US" sz="3600" smtClean="0"/>
              <a:t>Developed Show Slow</a:t>
            </a:r>
          </a:p>
          <a:p>
            <a:endParaRPr lang="en-US" sz="3600" smtClean="0"/>
          </a:p>
          <a:p>
            <a:r>
              <a:rPr lang="en-US" sz="3600" smtClean="0"/>
              <a:t>Twitter: </a:t>
            </a:r>
            <a:r>
              <a:rPr lang="en-US" sz="3600" b="1" smtClean="0">
                <a:hlinkClick r:id="rId3"/>
              </a:rPr>
              <a:t>@sergeyche</a:t>
            </a:r>
            <a:endParaRPr lang="en-US" sz="3600" b="1" smtClean="0"/>
          </a:p>
          <a:p>
            <a:r>
              <a:rPr lang="en-US" sz="3600" b="1" smtClean="0">
                <a:hlinkClick r:id="rId4"/>
              </a:rPr>
              <a:t>http://www.sergeychernyshev.com/</a:t>
            </a:r>
            <a:endParaRPr lang="en-US" sz="3600" b="1" smtClean="0"/>
          </a:p>
          <a:p>
            <a:pPr>
              <a:buFont typeface="Wingdings 2" pitchFamily="18" charset="2"/>
              <a:buNone/>
            </a:pPr>
            <a:endParaRPr lang="en-US" sz="3600" b="1" smtClean="0"/>
          </a:p>
          <a:p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monitoring?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Need to see current status</a:t>
            </a:r>
          </a:p>
          <a:p>
            <a:r>
              <a:rPr lang="en-US" sz="4000" smtClean="0"/>
              <a:t>Keep developers in check</a:t>
            </a:r>
          </a:p>
          <a:p>
            <a:r>
              <a:rPr lang="en-US" sz="4000" smtClean="0"/>
              <a:t>Historical data</a:t>
            </a:r>
          </a:p>
          <a:p>
            <a:r>
              <a:rPr lang="en-US" sz="4000" smtClean="0"/>
              <a:t>Debugging: trends and causes</a:t>
            </a:r>
          </a:p>
          <a:p>
            <a:r>
              <a:rPr lang="en-US" sz="4000" smtClean="0"/>
              <a:t>Get funding for performance project</a:t>
            </a:r>
          </a:p>
          <a:p>
            <a:endParaRPr lang="en-US" sz="4000" smtClean="0"/>
          </a:p>
          <a:p>
            <a:endParaRPr lang="en-US" sz="4000" smtClean="0"/>
          </a:p>
          <a:p>
            <a:pPr>
              <a:buFont typeface="Wingdings 2" pitchFamily="18" charset="2"/>
              <a:buNone/>
            </a:pPr>
            <a:endParaRPr lang="en-US" sz="4000" smtClean="0"/>
          </a:p>
        </p:txBody>
      </p:sp>
      <p:pic>
        <p:nvPicPr>
          <p:cNvPr id="18435" name="Picture 3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999037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/>
              <a:t>Measuring vs. Ranking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/>
              <a:t>Debugging info vs. Metrics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/>
              <a:t>Manual vs. Automated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en-US" sz="3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>
                <a:hlinkClick r:id="rId3"/>
              </a:rPr>
              <a:t>YSlow</a:t>
            </a:r>
            <a:r>
              <a:rPr lang="en-US" sz="3400" dirty="0" smtClean="0"/>
              <a:t>, </a:t>
            </a:r>
            <a:r>
              <a:rPr lang="en-US" sz="3400" dirty="0" smtClean="0">
                <a:hlinkClick r:id="rId4"/>
              </a:rPr>
              <a:t>PageSpeed</a:t>
            </a:r>
            <a:r>
              <a:rPr lang="en-US" sz="3400" dirty="0" smtClean="0"/>
              <a:t>, </a:t>
            </a:r>
            <a:r>
              <a:rPr lang="en-US" sz="3400" dirty="0" smtClean="0">
                <a:hlinkClick r:id="rId5"/>
              </a:rPr>
              <a:t>dynaTrace</a:t>
            </a:r>
            <a:r>
              <a:rPr lang="en-US" sz="3400" dirty="0" smtClean="0"/>
              <a:t>, </a:t>
            </a:r>
            <a:r>
              <a:rPr lang="en-US" sz="3400" dirty="0" smtClean="0">
                <a:hlinkClick r:id="rId6"/>
              </a:rPr>
              <a:t>NetExport</a:t>
            </a:r>
            <a:endParaRPr lang="en-US" sz="3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>
                <a:hlinkClick r:id="rId7"/>
              </a:rPr>
              <a:t>WebPageTest.org</a:t>
            </a:r>
            <a:r>
              <a:rPr lang="en-US" sz="3400" dirty="0" smtClean="0"/>
              <a:t> (</a:t>
            </a:r>
            <a:r>
              <a:rPr lang="en-US" sz="3400" dirty="0" smtClean="0">
                <a:hlinkClick r:id="rId8"/>
              </a:rPr>
              <a:t>AOL Pagetest</a:t>
            </a:r>
            <a:r>
              <a:rPr lang="en-US" sz="3400" dirty="0" smtClean="0"/>
              <a:t>), </a:t>
            </a:r>
            <a:r>
              <a:rPr lang="en-US" sz="3400" dirty="0" smtClean="0">
                <a:hlinkClick r:id="rId9"/>
              </a:rPr>
              <a:t>HTTPWatch</a:t>
            </a:r>
            <a:r>
              <a:rPr lang="en-US" sz="3400" dirty="0" smtClean="0"/>
              <a:t>, </a:t>
            </a:r>
            <a:r>
              <a:rPr lang="en-US" sz="3400" dirty="0" smtClean="0">
                <a:hlinkClick r:id="rId10"/>
              </a:rPr>
              <a:t>MySpace’s Perf Tracker</a:t>
            </a:r>
            <a:r>
              <a:rPr lang="en-US" sz="3400" dirty="0" smtClean="0"/>
              <a:t>, </a:t>
            </a:r>
            <a:r>
              <a:rPr lang="en-US" sz="3400" dirty="0" smtClean="0">
                <a:hlinkClick r:id="rId11"/>
              </a:rPr>
              <a:t>Microsoft VRTA</a:t>
            </a:r>
            <a:r>
              <a:rPr lang="en-US" sz="3400" dirty="0" smtClean="0"/>
              <a:t> and more.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3400" dirty="0" smtClean="0"/>
              <a:t>Omniture, Google Analytics and etc.</a:t>
            </a:r>
          </a:p>
        </p:txBody>
      </p:sp>
      <p:pic>
        <p:nvPicPr>
          <p:cNvPr id="20483" name="Picture 3" descr="showslow.emf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How it works</a:t>
            </a:r>
          </a:p>
        </p:txBody>
      </p:sp>
      <p:pic>
        <p:nvPicPr>
          <p:cNvPr id="22530" name="Picture 3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2" descr="C:\Documents and Settings\schernyshev\Local Settings\Temporary Internet Files\Content.IE5\BKLS2HUH\MCj042479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752600"/>
            <a:ext cx="15557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 descr="C:\Documents and Settings\schernyshev\Local Settings\Temporary Internet Files\Content.IE5\Q3K9MLDW\MCj0424782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88" y="1752600"/>
            <a:ext cx="1709737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C:\Documents and Settings\schernyshev\Local Settings\Temporary Internet Files\Content.IE5\BKLS2HUH\MCj0434845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4876800"/>
            <a:ext cx="15621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>
            <a:stCxn id="1029" idx="3"/>
            <a:endCxn id="1026" idx="1"/>
          </p:cNvCxnSpPr>
          <p:nvPr/>
        </p:nvCxnSpPr>
        <p:spPr>
          <a:xfrm flipV="1">
            <a:off x="3781425" y="2562578"/>
            <a:ext cx="3076011" cy="30375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30" idx="0"/>
            <a:endCxn id="1029" idx="2"/>
          </p:cNvCxnSpPr>
          <p:nvPr/>
        </p:nvCxnSpPr>
        <p:spPr>
          <a:xfrm rot="5400000" flipH="1" flipV="1">
            <a:off x="2198882" y="4149074"/>
            <a:ext cx="1443495" cy="11959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536" name="TextBox 24"/>
          <p:cNvSpPr txBox="1">
            <a:spLocks noChangeArrowheads="1"/>
          </p:cNvSpPr>
          <p:nvPr/>
        </p:nvSpPr>
        <p:spPr bwMode="auto">
          <a:xfrm>
            <a:off x="0" y="1600200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Computer</a:t>
            </a:r>
          </a:p>
          <a:p>
            <a:pPr algn="r"/>
            <a:r>
              <a:rPr lang="en-US" b="1">
                <a:latin typeface="Franklin Gothic Book"/>
              </a:rPr>
              <a:t>with Firefox and YSlow, PageSpeed</a:t>
            </a:r>
          </a:p>
        </p:txBody>
      </p:sp>
      <p:sp>
        <p:nvSpPr>
          <p:cNvPr id="22537" name="TextBox 25"/>
          <p:cNvSpPr txBox="1">
            <a:spLocks noChangeArrowheads="1"/>
          </p:cNvSpPr>
          <p:nvPr/>
        </p:nvSpPr>
        <p:spPr bwMode="auto">
          <a:xfrm>
            <a:off x="5154613" y="1676400"/>
            <a:ext cx="1570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Web site</a:t>
            </a:r>
          </a:p>
          <a:p>
            <a:pPr algn="r"/>
            <a:r>
              <a:rPr lang="en-US" b="1">
                <a:latin typeface="Franklin Gothic Book"/>
              </a:rPr>
              <a:t>Being tested</a:t>
            </a:r>
          </a:p>
        </p:txBody>
      </p:sp>
      <p:pic>
        <p:nvPicPr>
          <p:cNvPr id="22538" name="Picture 26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7912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9" name="TextBox 27"/>
          <p:cNvSpPr txBox="1">
            <a:spLocks noChangeArrowheads="1"/>
          </p:cNvSpPr>
          <p:nvPr/>
        </p:nvSpPr>
        <p:spPr bwMode="auto">
          <a:xfrm>
            <a:off x="838200" y="5334000"/>
            <a:ext cx="1338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ShowSlow</a:t>
            </a:r>
            <a:br>
              <a:rPr lang="en-US" b="1">
                <a:latin typeface="Franklin Gothic Book"/>
              </a:rPr>
            </a:br>
            <a:r>
              <a:rPr lang="en-US" b="1">
                <a:latin typeface="Franklin Gothic Book"/>
              </a:rPr>
              <a:t>instance</a:t>
            </a:r>
          </a:p>
        </p:txBody>
      </p:sp>
      <p:sp>
        <p:nvSpPr>
          <p:cNvPr id="22540" name="TextBox 28"/>
          <p:cNvSpPr txBox="1">
            <a:spLocks noChangeArrowheads="1"/>
          </p:cNvSpPr>
          <p:nvPr/>
        </p:nvSpPr>
        <p:spPr bwMode="auto">
          <a:xfrm>
            <a:off x="3810000" y="26670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Franklin Gothic Book"/>
              </a:rPr>
              <a:t>Test data collected</a:t>
            </a:r>
          </a:p>
        </p:txBody>
      </p:sp>
      <p:sp>
        <p:nvSpPr>
          <p:cNvPr id="22541" name="TextBox 29"/>
          <p:cNvSpPr txBox="1">
            <a:spLocks noChangeArrowheads="1"/>
          </p:cNvSpPr>
          <p:nvPr/>
        </p:nvSpPr>
        <p:spPr bwMode="auto">
          <a:xfrm>
            <a:off x="1752600" y="3581400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latin typeface="Franklin Gothic Book"/>
              </a:rPr>
              <a:t>Data sent to beacons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CAN BE AUTOMATED</a:t>
            </a:r>
          </a:p>
        </p:txBody>
      </p:sp>
      <p:pic>
        <p:nvPicPr>
          <p:cNvPr id="24578" name="Picture 3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2" descr="C:\Documents and Settings\schernyshev\Local Settings\Temporary Internet Files\Content.IE5\BKLS2HUH\MCj0424790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752600"/>
            <a:ext cx="15557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5" descr="C:\Documents and Settings\schernyshev\Local Settings\Temporary Internet Files\Content.IE5\Q3K9MLDW\MCj0424782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88" y="1752600"/>
            <a:ext cx="1709737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 descr="C:\Documents and Settings\schernyshev\Local Settings\Temporary Internet Files\Content.IE5\BKLS2HUH\MCj0434845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4876800"/>
            <a:ext cx="15621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>
            <a:stCxn id="1029" idx="3"/>
            <a:endCxn id="1026" idx="1"/>
          </p:cNvCxnSpPr>
          <p:nvPr/>
        </p:nvCxnSpPr>
        <p:spPr>
          <a:xfrm flipV="1">
            <a:off x="3781425" y="2562578"/>
            <a:ext cx="3076011" cy="30375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30" idx="0"/>
            <a:endCxn id="1029" idx="2"/>
          </p:cNvCxnSpPr>
          <p:nvPr/>
        </p:nvCxnSpPr>
        <p:spPr>
          <a:xfrm rot="5400000" flipH="1" flipV="1">
            <a:off x="2198882" y="4149074"/>
            <a:ext cx="1443495" cy="11959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584" name="TextBox 24"/>
          <p:cNvSpPr txBox="1">
            <a:spLocks noChangeArrowheads="1"/>
          </p:cNvSpPr>
          <p:nvPr/>
        </p:nvSpPr>
        <p:spPr bwMode="auto">
          <a:xfrm>
            <a:off x="0" y="1600200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Computer</a:t>
            </a:r>
          </a:p>
          <a:p>
            <a:pPr algn="r"/>
            <a:r>
              <a:rPr lang="en-US" b="1">
                <a:latin typeface="Franklin Gothic Book"/>
              </a:rPr>
              <a:t>with Firefox and YSlow, PageSpeed</a:t>
            </a:r>
          </a:p>
        </p:txBody>
      </p:sp>
      <p:sp>
        <p:nvSpPr>
          <p:cNvPr id="24585" name="TextBox 25"/>
          <p:cNvSpPr txBox="1">
            <a:spLocks noChangeArrowheads="1"/>
          </p:cNvSpPr>
          <p:nvPr/>
        </p:nvSpPr>
        <p:spPr bwMode="auto">
          <a:xfrm>
            <a:off x="5154613" y="1676400"/>
            <a:ext cx="1570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Web site</a:t>
            </a:r>
          </a:p>
          <a:p>
            <a:pPr algn="r"/>
            <a:r>
              <a:rPr lang="en-US" b="1">
                <a:latin typeface="Franklin Gothic Book"/>
              </a:rPr>
              <a:t>Being tested</a:t>
            </a:r>
          </a:p>
        </p:txBody>
      </p:sp>
      <p:pic>
        <p:nvPicPr>
          <p:cNvPr id="24586" name="Picture 26" descr="showslow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7912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7" name="TextBox 27"/>
          <p:cNvSpPr txBox="1">
            <a:spLocks noChangeArrowheads="1"/>
          </p:cNvSpPr>
          <p:nvPr/>
        </p:nvSpPr>
        <p:spPr bwMode="auto">
          <a:xfrm>
            <a:off x="838200" y="5334000"/>
            <a:ext cx="1338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ShowSlow</a:t>
            </a:r>
            <a:br>
              <a:rPr lang="en-US" b="1">
                <a:latin typeface="Franklin Gothic Book"/>
              </a:rPr>
            </a:br>
            <a:r>
              <a:rPr lang="en-US" b="1">
                <a:latin typeface="Franklin Gothic Book"/>
              </a:rPr>
              <a:t>instance</a:t>
            </a:r>
          </a:p>
        </p:txBody>
      </p:sp>
      <p:sp>
        <p:nvSpPr>
          <p:cNvPr id="24588" name="TextBox 28"/>
          <p:cNvSpPr txBox="1">
            <a:spLocks noChangeArrowheads="1"/>
          </p:cNvSpPr>
          <p:nvPr/>
        </p:nvSpPr>
        <p:spPr bwMode="auto">
          <a:xfrm>
            <a:off x="3810000" y="26670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Franklin Gothic Book"/>
              </a:rPr>
              <a:t>Test data collected</a:t>
            </a:r>
          </a:p>
        </p:txBody>
      </p:sp>
      <p:sp>
        <p:nvSpPr>
          <p:cNvPr id="24589" name="TextBox 29"/>
          <p:cNvSpPr txBox="1">
            <a:spLocks noChangeArrowheads="1"/>
          </p:cNvSpPr>
          <p:nvPr/>
        </p:nvSpPr>
        <p:spPr bwMode="auto">
          <a:xfrm>
            <a:off x="1752600" y="3581400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>
                <a:latin typeface="Franklin Gothic Book"/>
              </a:rPr>
              <a:t>Data sent to beacons</a:t>
            </a:r>
          </a:p>
        </p:txBody>
      </p:sp>
      <p:pic>
        <p:nvPicPr>
          <p:cNvPr id="24590" name="Picture 9" descr="C:\Documents and Settings\schernyshev\Local Settings\Temporary Internet Files\Content.IE5\BKLS2HUH\MCj0434845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1800" y="48006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1" name="TextBox 33"/>
          <p:cNvSpPr txBox="1">
            <a:spLocks noChangeArrowheads="1"/>
          </p:cNvSpPr>
          <p:nvPr/>
        </p:nvSpPr>
        <p:spPr bwMode="auto">
          <a:xfrm>
            <a:off x="4876800" y="4343400"/>
            <a:ext cx="2057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latin typeface="Franklin Gothic Book"/>
              </a:rPr>
              <a:t>Server collecting rankings or some custom measurements</a:t>
            </a:r>
          </a:p>
        </p:txBody>
      </p:sp>
      <p:cxnSp>
        <p:nvCxnSpPr>
          <p:cNvPr id="35" name="Straight Arrow Connector 34"/>
          <p:cNvCxnSpPr>
            <a:stCxn id="1033" idx="0"/>
            <a:endCxn id="1026" idx="2"/>
          </p:cNvCxnSpPr>
          <p:nvPr/>
        </p:nvCxnSpPr>
        <p:spPr>
          <a:xfrm rot="16200000" flipV="1">
            <a:off x="6923300" y="4084849"/>
            <a:ext cx="1428045" cy="3457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030" idx="3"/>
            <a:endCxn id="1033" idx="1"/>
          </p:cNvCxnSpPr>
          <p:nvPr/>
        </p:nvCxnSpPr>
        <p:spPr>
          <a:xfrm>
            <a:off x="3695700" y="5657850"/>
            <a:ext cx="3086100" cy="1588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594" name="TextBox 44"/>
          <p:cNvSpPr txBox="1">
            <a:spLocks noChangeArrowheads="1"/>
          </p:cNvSpPr>
          <p:nvPr/>
        </p:nvSpPr>
        <p:spPr bwMode="auto">
          <a:xfrm>
            <a:off x="3886200" y="5715000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Franklin Gothic Book"/>
              </a:rPr>
              <a:t>Data sent to beacons</a:t>
            </a:r>
          </a:p>
        </p:txBody>
      </p:sp>
      <p:pic>
        <p:nvPicPr>
          <p:cNvPr id="24595" name="Picture 2" descr="C:\Documents and Settings\schernyshev\Local Settings\Temporary Internet Files\Content.IE5\8BJ90LQ6\MC900434742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00" y="5791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DEMO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Font typeface="Wingdings 2" pitchFamily="18" charset="2"/>
              <a:buNone/>
            </a:pPr>
            <a:r>
              <a:rPr lang="en-US" sz="4000" b="1" smtClean="0">
                <a:hlinkClick r:id="rId3"/>
              </a:rPr>
              <a:t>http://www.showslow.com</a:t>
            </a:r>
            <a:endParaRPr lang="en-US" sz="4000" b="1" smtClean="0"/>
          </a:p>
          <a:p>
            <a:pPr>
              <a:buFont typeface="Wingdings 2" pitchFamily="18" charset="2"/>
              <a:buNone/>
            </a:pPr>
            <a:endParaRPr lang="en-US" sz="4000" b="1" smtClean="0"/>
          </a:p>
        </p:txBody>
      </p:sp>
      <p:pic>
        <p:nvPicPr>
          <p:cNvPr id="26627" name="Picture 3" descr="showslow.e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Feedback /questions /Getting involved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257800"/>
          </a:xfrm>
        </p:spPr>
        <p:txBody>
          <a:bodyPr/>
          <a:lstStyle/>
          <a:p>
            <a:r>
              <a:rPr lang="en-US" sz="3400" smtClean="0">
                <a:hlinkClick r:id="rId3"/>
              </a:rPr>
              <a:t>http://www.showslow.org</a:t>
            </a:r>
            <a:r>
              <a:rPr lang="en-US" sz="3400" smtClean="0"/>
              <a:t> – open source</a:t>
            </a:r>
          </a:p>
          <a:p>
            <a:r>
              <a:rPr lang="en-US" sz="3400" smtClean="0">
                <a:hlinkClick r:id="rId4"/>
              </a:rPr>
              <a:t>http://www.showslow.com</a:t>
            </a:r>
            <a:r>
              <a:rPr lang="en-US" sz="3400" smtClean="0"/>
              <a:t> – demo instance</a:t>
            </a:r>
          </a:p>
          <a:p>
            <a:r>
              <a:rPr lang="en-US" sz="3400" smtClean="0">
                <a:hlinkClick r:id="rId5"/>
              </a:rPr>
              <a:t>ShowSlow Google Group</a:t>
            </a:r>
            <a:endParaRPr lang="en-US" sz="3400" smtClean="0"/>
          </a:p>
          <a:p>
            <a:r>
              <a:rPr lang="en-US" sz="3400" smtClean="0">
                <a:hlinkClick r:id="rId6"/>
              </a:rPr>
              <a:t>ShowSlow category in my blog</a:t>
            </a:r>
            <a:endParaRPr lang="en-US" sz="3400" smtClean="0"/>
          </a:p>
          <a:p>
            <a:endParaRPr lang="en-US" sz="3400" smtClean="0"/>
          </a:p>
          <a:p>
            <a:r>
              <a:rPr lang="en-US" sz="3400" smtClean="0"/>
              <a:t>My email: </a:t>
            </a:r>
            <a:r>
              <a:rPr lang="en-US" sz="3400" smtClean="0">
                <a:hlinkClick r:id="rId7"/>
              </a:rPr>
              <a:t>sergey.chernyshev@gmail.com</a:t>
            </a:r>
            <a:endParaRPr lang="en-US" sz="3400" smtClean="0"/>
          </a:p>
          <a:p>
            <a:r>
              <a:rPr lang="en-US" sz="3400" smtClean="0"/>
              <a:t>Twitter: </a:t>
            </a:r>
            <a:r>
              <a:rPr lang="en-US" sz="3400" smtClean="0">
                <a:hlinkClick r:id="rId8"/>
              </a:rPr>
              <a:t>@showslow</a:t>
            </a:r>
            <a:r>
              <a:rPr lang="en-US" sz="3400" smtClean="0"/>
              <a:t> &amp; </a:t>
            </a:r>
            <a:r>
              <a:rPr lang="en-US" sz="3400" smtClean="0">
                <a:hlinkClick r:id="rId9"/>
              </a:rPr>
              <a:t>@sergeyche</a:t>
            </a:r>
            <a:r>
              <a:rPr lang="en-US" sz="3600" smtClean="0"/>
              <a:t/>
            </a:r>
            <a:br>
              <a:rPr lang="en-US" sz="3600" smtClean="0"/>
            </a:br>
            <a:endParaRPr lang="en-US" sz="3400" smtClean="0"/>
          </a:p>
        </p:txBody>
      </p:sp>
      <p:pic>
        <p:nvPicPr>
          <p:cNvPr id="28675" name="Picture 3" descr="showslow.emf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305800" y="228600"/>
            <a:ext cx="6096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1886</TotalTime>
  <Words>162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9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Franklin Gothic Book</vt:lpstr>
      <vt:lpstr>Arial</vt:lpstr>
      <vt:lpstr>Franklin Gothic Medium</vt:lpstr>
      <vt:lpstr>Wingdings 2</vt:lpstr>
      <vt:lpstr>Calibri</vt:lpstr>
      <vt:lpstr>Trek</vt:lpstr>
      <vt:lpstr>Trek</vt:lpstr>
      <vt:lpstr>Trek</vt:lpstr>
      <vt:lpstr>Trek</vt:lpstr>
      <vt:lpstr>Trek</vt:lpstr>
      <vt:lpstr>Trek</vt:lpstr>
      <vt:lpstr>Trek</vt:lpstr>
      <vt:lpstr>Trek</vt:lpstr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Turner Broadcasting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Track of Your Performance Using Show Slow</dc:title>
  <dc:creator>Sergey Chernyshev</dc:creator>
  <cp:lastModifiedBy>Sergey Chernyshev</cp:lastModifiedBy>
  <cp:revision>129</cp:revision>
  <dcterms:created xsi:type="dcterms:W3CDTF">2010-03-11T22:44:41Z</dcterms:created>
  <dcterms:modified xsi:type="dcterms:W3CDTF">2010-06-19T16:35:17Z</dcterms:modified>
</cp:coreProperties>
</file>